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94" r:id="rId1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1" Type="http://schemas.openxmlformats.org/officeDocument/2006/relationships/slide" Target="slides/slide7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a:extLst>
              <a:ext uri="{FF2B5EF4-FFF2-40B4-BE49-F238E27FC236}">
                <a16:creationId xmlns:a16="http://schemas.microsoft.com/office/drawing/2014/main" id="{D8AF0555-C9BC-3A40-0746-FBB679B4913A}"/>
              </a:ext>
            </a:extLst>
          </p:cNvPr>
          <p:cNvSpPr>
            <a:spLocks noChangeArrowheads="1" noTextEdit="1"/>
          </p:cNvSpPr>
          <p:nvPr>
            <p:ph type="sldImg"/>
          </p:nvPr>
        </p:nvSpPr>
        <p:spPr>
          <a:xfrm>
            <a:off x="1249363" y="695325"/>
            <a:ext cx="4498975" cy="3476625"/>
          </a:xfrm>
          <a:ln/>
        </p:spPr>
      </p:sp>
      <p:sp>
        <p:nvSpPr>
          <p:cNvPr id="1734659" name="Rectangle 3">
            <a:extLst>
              <a:ext uri="{FF2B5EF4-FFF2-40B4-BE49-F238E27FC236}">
                <a16:creationId xmlns:a16="http://schemas.microsoft.com/office/drawing/2014/main" id="{8A8FB9D3-018A-DFCF-AF8E-E488A3B13FC7}"/>
              </a:ext>
            </a:extLst>
          </p:cNvPr>
          <p:cNvSpPr>
            <a:spLocks noGrp="1" noChangeArrowheads="1"/>
          </p:cNvSpPr>
          <p:nvPr>
            <p:ph type="body" idx="1"/>
          </p:nvPr>
        </p:nvSpPr>
        <p:spPr>
          <a:xfrm>
            <a:off x="700088" y="4405313"/>
            <a:ext cx="5597525" cy="4171950"/>
          </a:xfrm>
        </p:spPr>
        <p:txBody>
          <a:bodyPr/>
          <a:lstStyle/>
          <a:p>
            <a:endParaRPr lang="zh-CN" altLang="zh-CN"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7.xml"/></Relationships>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a:extLst>
              <a:ext uri="{FF2B5EF4-FFF2-40B4-BE49-F238E27FC236}">
                <a16:creationId xmlns:a16="http://schemas.microsoft.com/office/drawing/2014/main" id="{B91F4F51-E5C3-0616-0190-8C7E3C39BE59}"/>
              </a:ext>
            </a:extLst>
          </p:cNvPr>
          <p:cNvSpPr>
            <a:spLocks noChangeArrowheads="1"/>
          </p:cNvSpPr>
          <p:nvPr>
            <p:ph type="title"/>
          </p:nvPr>
        </p:nvSpPr>
        <p:spPr bwMode="auto">
          <a:xfrm>
            <a:off x="578504" y="152681"/>
            <a:ext cx="7986993" cy="5336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26" tIns="42513" rIns="85026" bIns="42513" numCol="1" anchor="t" anchorCtr="0" compatLnSpc="1">
            <a:prstTxWarp prst="textNoShape">
              <a:avLst/>
            </a:prstTxWarp>
          </a:bodyPr>
          <a:lstStyle/>
          <a:p>
            <a:pPr algn="ctr"/>
            <a:r>
              <a:rPr lang="en-US" altLang="zh-CN" sz="2471"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CSGB Team Structure</a:t>
            </a:r>
          </a:p>
        </p:txBody>
      </p:sp>
      <p:sp>
        <p:nvSpPr>
          <p:cNvPr id="1733635" name="Text Box 3">
            <a:extLst>
              <a:ext uri="{FF2B5EF4-FFF2-40B4-BE49-F238E27FC236}">
                <a16:creationId xmlns:a16="http://schemas.microsoft.com/office/drawing/2014/main" id="{09D1F9FC-A169-36D4-853A-39BAD3D04C2A}"/>
              </a:ext>
            </a:extLst>
          </p:cNvPr>
          <p:cNvSpPr txBox="1">
            <a:spLocks noChangeArrowheads="1"/>
          </p:cNvSpPr>
          <p:nvPr/>
        </p:nvSpPr>
        <p:spPr bwMode="auto">
          <a:xfrm>
            <a:off x="1318093" y="5715000"/>
            <a:ext cx="6730533" cy="981871"/>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marL="514350" indent="-327025" defTabSz="963613">
              <a:defRPr sz="2400">
                <a:solidFill>
                  <a:schemeClr val="tx1"/>
                </a:solidFill>
                <a:latin typeface="Times New Roman" panose="02020603050405020304" pitchFamily="18" charset="0"/>
              </a:defRPr>
            </a:lvl1pPr>
            <a:lvl2pPr marL="64135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marL="453862" indent="-288567" defTabSz="850292" fontAlgn="base">
              <a:spcBef>
                <a:spcPct val="0"/>
              </a:spcBef>
              <a:spcAft>
                <a:spcPct val="0"/>
              </a:spcAft>
              <a:buFont typeface="Wingdings" panose="05000000000000000000" pitchFamily="2" charset="2"/>
              <a:buChar char="§"/>
            </a:pPr>
            <a:r>
              <a:rPr lang="en-US" altLang="zh-CN" sz="1941" b="1">
                <a:solidFill>
                  <a:srgbClr val="000000"/>
                </a:solidFill>
                <a:latin typeface="Arial Narrow" panose="020B0606020202030204" pitchFamily="34" charset="0"/>
                <a:ea typeface="宋体" panose="02010600030101010101" pitchFamily="2" charset="-122"/>
              </a:rPr>
              <a:t>Division-wide themes:  chemical imaging; ultrafast chemical sciences; nanoscale science; catalysis science; theory, modeling, &amp; simulation; synthesis</a:t>
            </a:r>
          </a:p>
        </p:txBody>
      </p:sp>
      <p:sp>
        <p:nvSpPr>
          <p:cNvPr id="1733636" name="Text Box 4">
            <a:extLst>
              <a:ext uri="{FF2B5EF4-FFF2-40B4-BE49-F238E27FC236}">
                <a16:creationId xmlns:a16="http://schemas.microsoft.com/office/drawing/2014/main" id="{444B7528-9625-BBE1-D1D5-70DCA617F652}"/>
              </a:ext>
            </a:extLst>
          </p:cNvPr>
          <p:cNvSpPr txBox="1">
            <a:spLocks noChangeArrowheads="1"/>
          </p:cNvSpPr>
          <p:nvPr/>
        </p:nvSpPr>
        <p:spPr bwMode="auto">
          <a:xfrm>
            <a:off x="5385828" y="762001"/>
            <a:ext cx="2958353" cy="144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Molecular mechanisms of light capture and its conversion to chemical end electrical energy via chemical and biochemical pathways</a:t>
            </a:r>
          </a:p>
        </p:txBody>
      </p:sp>
      <p:sp>
        <p:nvSpPr>
          <p:cNvPr id="1733637" name="Text Box 5">
            <a:extLst>
              <a:ext uri="{FF2B5EF4-FFF2-40B4-BE49-F238E27FC236}">
                <a16:creationId xmlns:a16="http://schemas.microsoft.com/office/drawing/2014/main" id="{C8ABFAEF-1110-581B-3A54-E69F4D9B34AD}"/>
              </a:ext>
            </a:extLst>
          </p:cNvPr>
          <p:cNvSpPr txBox="1">
            <a:spLocks noChangeArrowheads="1"/>
          </p:cNvSpPr>
          <p:nvPr/>
        </p:nvSpPr>
        <p:spPr bwMode="auto">
          <a:xfrm>
            <a:off x="6569448" y="3353361"/>
            <a:ext cx="2218765" cy="198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Characterization, control, and optimization of chemical transformations, from catalysis to geochemistry</a:t>
            </a:r>
          </a:p>
        </p:txBody>
      </p:sp>
      <p:sp>
        <p:nvSpPr>
          <p:cNvPr id="1733638" name="Oval 6">
            <a:extLst>
              <a:ext uri="{FF2B5EF4-FFF2-40B4-BE49-F238E27FC236}">
                <a16:creationId xmlns:a16="http://schemas.microsoft.com/office/drawing/2014/main" id="{74DFCB53-EB28-7E92-BE0A-D248E66FB10F}"/>
              </a:ext>
            </a:extLst>
          </p:cNvPr>
          <p:cNvSpPr>
            <a:spLocks noChangeAspect="1" noChangeArrowheads="1"/>
          </p:cNvSpPr>
          <p:nvPr/>
        </p:nvSpPr>
        <p:spPr bwMode="auto">
          <a:xfrm>
            <a:off x="4423522" y="2742639"/>
            <a:ext cx="2262188" cy="2330824"/>
          </a:xfrm>
          <a:prstGeom prst="ellipse">
            <a:avLst/>
          </a:prstGeom>
          <a:solidFill>
            <a:srgbClr val="CCFF99"/>
          </a:solidFill>
          <a:ln w="28575">
            <a:solidFill>
              <a:srgbClr val="33CC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39" name="Oval 7">
            <a:extLst>
              <a:ext uri="{FF2B5EF4-FFF2-40B4-BE49-F238E27FC236}">
                <a16:creationId xmlns:a16="http://schemas.microsoft.com/office/drawing/2014/main" id="{67D3FA8A-9B25-A1F8-696B-C2887DFDB7D2}"/>
              </a:ext>
            </a:extLst>
          </p:cNvPr>
          <p:cNvSpPr>
            <a:spLocks noChangeAspect="1" noChangeArrowheads="1"/>
          </p:cNvSpPr>
          <p:nvPr/>
        </p:nvSpPr>
        <p:spPr bwMode="auto">
          <a:xfrm>
            <a:off x="2501714" y="2742639"/>
            <a:ext cx="2260787" cy="2330824"/>
          </a:xfrm>
          <a:prstGeom prst="ellipse">
            <a:avLst/>
          </a:prstGeom>
          <a:solidFill>
            <a:srgbClr val="FFCCFF">
              <a:alpha val="75999"/>
            </a:srgbClr>
          </a:soli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40" name="Rectangle 8">
            <a:extLst>
              <a:ext uri="{FF2B5EF4-FFF2-40B4-BE49-F238E27FC236}">
                <a16:creationId xmlns:a16="http://schemas.microsoft.com/office/drawing/2014/main" id="{17969183-E0BB-E6FA-EB15-A7E309C13D62}"/>
              </a:ext>
            </a:extLst>
          </p:cNvPr>
          <p:cNvSpPr>
            <a:spLocks noChangeArrowheads="1"/>
          </p:cNvSpPr>
          <p:nvPr/>
        </p:nvSpPr>
        <p:spPr bwMode="auto">
          <a:xfrm>
            <a:off x="4423522" y="3504640"/>
            <a:ext cx="2367243"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Chemical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Transformations</a:t>
            </a:r>
          </a:p>
        </p:txBody>
      </p:sp>
      <p:sp>
        <p:nvSpPr>
          <p:cNvPr id="1733641" name="Rectangle 9">
            <a:extLst>
              <a:ext uri="{FF2B5EF4-FFF2-40B4-BE49-F238E27FC236}">
                <a16:creationId xmlns:a16="http://schemas.microsoft.com/office/drawing/2014/main" id="{36FC9B49-92DF-6E68-E588-B92949B55835}"/>
              </a:ext>
            </a:extLst>
          </p:cNvPr>
          <p:cNvSpPr>
            <a:spLocks noChangeArrowheads="1"/>
          </p:cNvSpPr>
          <p:nvPr/>
        </p:nvSpPr>
        <p:spPr bwMode="auto">
          <a:xfrm>
            <a:off x="2937685" y="3581680"/>
            <a:ext cx="2125371" cy="1153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Fundamental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Interactions</a:t>
            </a:r>
          </a:p>
        </p:txBody>
      </p:sp>
      <p:sp>
        <p:nvSpPr>
          <p:cNvPr id="1733642" name="Oval 10">
            <a:extLst>
              <a:ext uri="{FF2B5EF4-FFF2-40B4-BE49-F238E27FC236}">
                <a16:creationId xmlns:a16="http://schemas.microsoft.com/office/drawing/2014/main" id="{537629E4-C6BE-A71C-DA1E-AD370539A49C}"/>
              </a:ext>
            </a:extLst>
          </p:cNvPr>
          <p:cNvSpPr>
            <a:spLocks noChangeAspect="1" noChangeArrowheads="1"/>
          </p:cNvSpPr>
          <p:nvPr/>
        </p:nvSpPr>
        <p:spPr bwMode="auto">
          <a:xfrm>
            <a:off x="3388379" y="1218639"/>
            <a:ext cx="2262187" cy="2330824"/>
          </a:xfrm>
          <a:prstGeom prst="ellipse">
            <a:avLst/>
          </a:prstGeom>
          <a:solidFill>
            <a:srgbClr val="BBE0E3">
              <a:alpha val="58000"/>
            </a:srgbClr>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89" tIns="44944" rIns="89889" bIns="44944" anchor="ct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endParaRPr lang="zh-CN" altLang="zh-CN" sz="1941">
              <a:solidFill>
                <a:srgbClr val="000000"/>
              </a:solidFill>
              <a:latin typeface="Arial Narrow" panose="020B0606020202030204" pitchFamily="34" charset="0"/>
            </a:endParaRPr>
          </a:p>
        </p:txBody>
      </p:sp>
      <p:sp>
        <p:nvSpPr>
          <p:cNvPr id="1733643" name="Rectangle 11">
            <a:extLst>
              <a:ext uri="{FF2B5EF4-FFF2-40B4-BE49-F238E27FC236}">
                <a16:creationId xmlns:a16="http://schemas.microsoft.com/office/drawing/2014/main" id="{14FE1ADD-7917-D922-3BA9-87344C0C735B}"/>
              </a:ext>
            </a:extLst>
          </p:cNvPr>
          <p:cNvSpPr>
            <a:spLocks noChangeArrowheads="1"/>
          </p:cNvSpPr>
          <p:nvPr/>
        </p:nvSpPr>
        <p:spPr bwMode="auto">
          <a:xfrm>
            <a:off x="3832412" y="1905000"/>
            <a:ext cx="1487581"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Photo- and Biochemistry</a:t>
            </a:r>
          </a:p>
        </p:txBody>
      </p:sp>
      <p:sp>
        <p:nvSpPr>
          <p:cNvPr id="1733644" name="Text Box 12">
            <a:extLst>
              <a:ext uri="{FF2B5EF4-FFF2-40B4-BE49-F238E27FC236}">
                <a16:creationId xmlns:a16="http://schemas.microsoft.com/office/drawing/2014/main" id="{24681941-41D8-768F-8724-B22144AD465C}"/>
              </a:ext>
            </a:extLst>
          </p:cNvPr>
          <p:cNvSpPr txBox="1">
            <a:spLocks noChangeArrowheads="1"/>
          </p:cNvSpPr>
          <p:nvPr/>
        </p:nvSpPr>
        <p:spPr bwMode="auto">
          <a:xfrm>
            <a:off x="134471" y="2819681"/>
            <a:ext cx="2367243" cy="253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Structural and dynamical studies of atoms, molecules, and nanostructures; description of their interactions with external stimuli (photons, electrons) at full quantum detail</a:t>
            </a:r>
          </a:p>
        </p:txBody>
      </p:sp>
      <p:sp>
        <p:nvSpPr>
          <p:cNvPr id="1733645" name="Text Box 13">
            <a:extLst>
              <a:ext uri="{FF2B5EF4-FFF2-40B4-BE49-F238E27FC236}">
                <a16:creationId xmlns:a16="http://schemas.microsoft.com/office/drawing/2014/main" id="{D7B1706C-AAF9-23E6-1962-10197F71F133}"/>
              </a:ext>
            </a:extLst>
          </p:cNvPr>
          <p:cNvSpPr txBox="1">
            <a:spLocks noChangeArrowheads="1"/>
          </p:cNvSpPr>
          <p:nvPr/>
        </p:nvSpPr>
        <p:spPr bwMode="auto">
          <a:xfrm>
            <a:off x="1095375" y="1524001"/>
            <a:ext cx="1997449"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Application of physical science tools to biochemical systems</a:t>
            </a:r>
          </a:p>
        </p:txBody>
      </p:sp>
      <p:sp>
        <p:nvSpPr>
          <p:cNvPr id="1733646" name="Line 14">
            <a:extLst>
              <a:ext uri="{FF2B5EF4-FFF2-40B4-BE49-F238E27FC236}">
                <a16:creationId xmlns:a16="http://schemas.microsoft.com/office/drawing/2014/main" id="{EC9CBD45-E201-CCF5-7E0A-686DF592D983}"/>
              </a:ext>
            </a:extLst>
          </p:cNvPr>
          <p:cNvSpPr>
            <a:spLocks noChangeShapeType="1"/>
          </p:cNvSpPr>
          <p:nvPr/>
        </p:nvSpPr>
        <p:spPr bwMode="auto">
          <a:xfrm>
            <a:off x="2871508" y="2361640"/>
            <a:ext cx="1109382" cy="686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7" name="Text Box 15">
            <a:extLst>
              <a:ext uri="{FF2B5EF4-FFF2-40B4-BE49-F238E27FC236}">
                <a16:creationId xmlns:a16="http://schemas.microsoft.com/office/drawing/2014/main" id="{3C83AE90-2C3B-00DC-706B-1C5FD2E20DF7}"/>
              </a:ext>
            </a:extLst>
          </p:cNvPr>
          <p:cNvSpPr txBox="1">
            <a:spLocks noChangeArrowheads="1"/>
          </p:cNvSpPr>
          <p:nvPr/>
        </p:nvSpPr>
        <p:spPr bwMode="auto">
          <a:xfrm>
            <a:off x="6199654" y="2438681"/>
            <a:ext cx="1626254" cy="5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Biomimetic catalytic systems</a:t>
            </a:r>
          </a:p>
        </p:txBody>
      </p:sp>
      <p:sp>
        <p:nvSpPr>
          <p:cNvPr id="1733648" name="Line 16">
            <a:extLst>
              <a:ext uri="{FF2B5EF4-FFF2-40B4-BE49-F238E27FC236}">
                <a16:creationId xmlns:a16="http://schemas.microsoft.com/office/drawing/2014/main" id="{7FC353A0-9A92-CADC-FEE7-A7714B626F63}"/>
              </a:ext>
            </a:extLst>
          </p:cNvPr>
          <p:cNvSpPr>
            <a:spLocks noChangeShapeType="1"/>
          </p:cNvSpPr>
          <p:nvPr/>
        </p:nvSpPr>
        <p:spPr bwMode="auto">
          <a:xfrm flipH="1">
            <a:off x="5090272" y="2742640"/>
            <a:ext cx="1256460" cy="305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9" name="Text Box 17">
            <a:extLst>
              <a:ext uri="{FF2B5EF4-FFF2-40B4-BE49-F238E27FC236}">
                <a16:creationId xmlns:a16="http://schemas.microsoft.com/office/drawing/2014/main" id="{60AB14E2-D979-235E-E5C8-28509D04A779}"/>
              </a:ext>
            </a:extLst>
          </p:cNvPr>
          <p:cNvSpPr txBox="1">
            <a:spLocks noChangeArrowheads="1"/>
          </p:cNvSpPr>
          <p:nvPr/>
        </p:nvSpPr>
        <p:spPr bwMode="auto">
          <a:xfrm>
            <a:off x="3758174" y="4877361"/>
            <a:ext cx="1627654"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Interfacial nanoscale chemistry</a:t>
            </a:r>
          </a:p>
        </p:txBody>
      </p:sp>
      <p:sp>
        <p:nvSpPr>
          <p:cNvPr id="1733650" name="Line 18">
            <a:extLst>
              <a:ext uri="{FF2B5EF4-FFF2-40B4-BE49-F238E27FC236}">
                <a16:creationId xmlns:a16="http://schemas.microsoft.com/office/drawing/2014/main" id="{88BBC6BC-FB16-64D6-C848-260B56EEEBC3}"/>
              </a:ext>
            </a:extLst>
          </p:cNvPr>
          <p:cNvSpPr>
            <a:spLocks noChangeShapeType="1"/>
          </p:cNvSpPr>
          <p:nvPr/>
        </p:nvSpPr>
        <p:spPr bwMode="auto">
          <a:xfrm flipH="1" flipV="1">
            <a:off x="4572000" y="3885640"/>
            <a:ext cx="0" cy="99172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